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4" r:id="rId2"/>
    <p:sldId id="260" r:id="rId3"/>
    <p:sldId id="261" r:id="rId4"/>
    <p:sldId id="262" r:id="rId5"/>
    <p:sldId id="263" r:id="rId6"/>
    <p:sldId id="264" r:id="rId7"/>
    <p:sldId id="265" r:id="rId8"/>
    <p:sldId id="289" r:id="rId9"/>
    <p:sldId id="266" r:id="rId10"/>
    <p:sldId id="290" r:id="rId11"/>
    <p:sldId id="267" r:id="rId12"/>
    <p:sldId id="291" r:id="rId13"/>
    <p:sldId id="268" r:id="rId14"/>
    <p:sldId id="269" r:id="rId15"/>
    <p:sldId id="270" r:id="rId16"/>
    <p:sldId id="29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3" r:id="rId3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717" autoAdjust="0"/>
  </p:normalViewPr>
  <p:slideViewPr>
    <p:cSldViewPr snapToGrid="0" snapToObjects="1" showGuides="1">
      <p:cViewPr varScale="1">
        <p:scale>
          <a:sx n="97" d="100"/>
          <a:sy n="97" d="100"/>
        </p:scale>
        <p:origin x="-1037" y="-7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295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Ort, Datum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Ort, Datum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76BE0-8170-1040-A39C-D0B6F13DFA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52613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Ort, Datum</a:t>
            </a: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Ort, Datum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D52F4-00DF-4D48-8A1C-810EADFB13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91684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Jubilä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>
          <a:xfrm>
            <a:off x="0" y="1222375"/>
            <a:ext cx="9144000" cy="2171700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3760716"/>
            <a:ext cx="8058150" cy="5867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lang="de-DE" sz="3400" b="1" i="0" dirty="0" smtClean="0">
                <a:latin typeface="Arial"/>
                <a:cs typeface="Arial"/>
              </a:defRPr>
            </a:lvl1pPr>
            <a:lvl2pPr marL="457200" indent="0">
              <a:buNone/>
              <a:defRPr b="0" i="0" spc="0" baseline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de-DE" dirty="0" smtClean="0"/>
              <a:t>Titel Allgemein Jubiläum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4347436"/>
            <a:ext cx="8058150" cy="123779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Subheadline, maximal zweizeilig</a:t>
            </a:r>
            <a:endParaRPr lang="de-DE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fld id="{B2D7B1D4-83EC-E849-9E1E-FA95C57C71C1}" type="datetime1">
              <a:rPr lang="de-DE" smtClean="0"/>
              <a:t>10.07.2019</a:t>
            </a:fld>
            <a:endParaRPr lang="de-DE" dirty="0"/>
          </a:p>
        </p:txBody>
      </p:sp>
      <p:pic>
        <p:nvPicPr>
          <p:cNvPr id="10" name="Bild 9" descr="LANUV_PowerPoint_Key Visua_Allgemein_Tite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616"/>
            <a:ext cx="9144000" cy="92659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CF856085-D740-724A-B844-92F34C121B57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2"/>
            <a:ext cx="8059738" cy="35089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30">
                <a:solidFill>
                  <a:srgbClr val="9D9D9D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Zwischenüberschrift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6575" y="2051598"/>
            <a:ext cx="8059738" cy="928105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sz="quarter" idx="17"/>
          </p:nvPr>
        </p:nvSpPr>
        <p:spPr>
          <a:xfrm>
            <a:off x="536575" y="3462337"/>
            <a:ext cx="8059737" cy="21748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FontTx/>
              <a:buNone/>
              <a:defRPr sz="1500"/>
            </a:lvl1pPr>
          </a:lstStyle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109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7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1578581"/>
            <a:ext cx="3037175" cy="3036011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63D4901F-3F00-3344-BFFD-64C51D208E4F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66815" y="1578581"/>
            <a:ext cx="4729498" cy="4057044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6575" y="4621996"/>
            <a:ext cx="3036888" cy="360459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FontTx/>
              <a:buNone/>
              <a:defRPr sz="1600" spc="3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Bildunterschrift</a:t>
            </a: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800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538164"/>
            <a:ext cx="8059738" cy="509746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4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BB73140D-4BE9-4A45-A7F2-ED00D254D17E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538164"/>
            <a:ext cx="3932648" cy="509746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4640178" y="538164"/>
            <a:ext cx="3953862" cy="509746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159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450AFD0B-C640-7045-9FC9-639AB4CC1C10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538165"/>
            <a:ext cx="3932648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4640178" y="538165"/>
            <a:ext cx="3953862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536576" y="3173365"/>
            <a:ext cx="3932648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4640178" y="3173365"/>
            <a:ext cx="3953862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603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1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538165"/>
            <a:ext cx="8059738" cy="39395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7E6BC5D1-A0D1-0E40-A341-E0A450B3BD2E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36576" y="4762641"/>
            <a:ext cx="8059738" cy="874572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58825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2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6FA6CDF2-7C07-DD45-B195-5FC46EF5B1AE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538164"/>
            <a:ext cx="3932648" cy="3939533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4640178" y="538164"/>
            <a:ext cx="3953862" cy="3939533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4762641"/>
            <a:ext cx="8059738" cy="874572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300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3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02CDE33E-FB51-CB4E-B1B5-80A8C42DDF2C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5926402" y="538165"/>
            <a:ext cx="2667637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5926402" y="3173365"/>
            <a:ext cx="2667637" cy="2463848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3087811" y="536013"/>
            <a:ext cx="2667637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20"/>
          </p:nvPr>
        </p:nvSpPr>
        <p:spPr>
          <a:xfrm>
            <a:off x="3087811" y="3171213"/>
            <a:ext cx="2667637" cy="24660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538165"/>
            <a:ext cx="2380281" cy="509904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74705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LANUV_PowerPoint_Streifen.png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5539180"/>
            <a:ext cx="9144000" cy="1200912"/>
          </a:xfrm>
          <a:prstGeom prst="rect">
            <a:avLst/>
          </a:prstGeom>
        </p:spPr>
      </p:pic>
      <p:pic>
        <p:nvPicPr>
          <p:cNvPr id="4" name="Bild 3" descr="LANUV_PowerPoint_Key Visual_Allgeme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5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1283155"/>
            <a:ext cx="8058150" cy="38738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Subheadline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1898329"/>
            <a:ext cx="8059738" cy="285928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  <a:p>
            <a:pPr lvl="0"/>
            <a:endParaRPr lang="de-DE" dirty="0" smtClean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noFill/>
                <a:latin typeface="+mn-lt"/>
                <a:cs typeface="Arial Hebrew"/>
              </a:defRPr>
            </a:lvl1pPr>
          </a:lstStyle>
          <a:p>
            <a:fld id="{02CDE33E-FB51-CB4E-B1B5-80A8C42DDF2C}" type="datetime1">
              <a:rPr lang="de-DE" smtClean="0"/>
              <a:pPr/>
              <a:t>10.07.2019</a:t>
            </a:fld>
            <a:endParaRPr lang="de-DE" dirty="0"/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noFill/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267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ANUV_PowerPoint_Logoleiste_n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28344"/>
          </a:xfrm>
          <a:prstGeom prst="rect">
            <a:avLst/>
          </a:prstGeom>
        </p:spPr>
      </p:pic>
      <p:pic>
        <p:nvPicPr>
          <p:cNvPr id="5" name="Bild 4" descr="LANUV_PowerPoint_Key Visual_Allgeme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6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2319740"/>
            <a:ext cx="8058150" cy="55684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lang="de-DE" sz="3400" b="1" i="0" baseline="0" dirty="0" smtClean="0">
                <a:latin typeface="Arial"/>
                <a:cs typeface="Arial"/>
              </a:defRPr>
            </a:lvl1pPr>
            <a:lvl2pPr marL="457200" indent="0">
              <a:buNone/>
              <a:defRPr b="0" i="0" spc="0" baseline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de-DE" dirty="0" smtClean="0"/>
              <a:t>Vielen Dank!</a:t>
            </a:r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noFill/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noFill/>
                <a:latin typeface="+mn-lt"/>
                <a:cs typeface="Arial Hebrew"/>
              </a:defRPr>
            </a:lvl1pPr>
          </a:lstStyle>
          <a:p>
            <a:fld id="{02CDE33E-FB51-CB4E-B1B5-80A8C42DDF2C}" type="datetime1">
              <a:rPr lang="de-DE" smtClean="0"/>
              <a:pPr/>
              <a:t>10.07.2019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536575" y="3216275"/>
            <a:ext cx="5438775" cy="2548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581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Jubilä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" b="521"/>
          <a:stretch/>
        </p:blipFill>
        <p:spPr>
          <a:xfrm>
            <a:off x="0" y="1222375"/>
            <a:ext cx="9144000" cy="2171700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3760716"/>
            <a:ext cx="8058150" cy="5867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lang="de-DE" sz="3400" b="1" i="0" dirty="0" smtClean="0">
                <a:latin typeface="Arial"/>
                <a:cs typeface="Arial"/>
              </a:defRPr>
            </a:lvl1pPr>
            <a:lvl2pPr marL="457200" indent="0">
              <a:buNone/>
              <a:defRPr b="0" i="0" spc="0" baseline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de-DE" dirty="0" smtClean="0"/>
              <a:t>Titel Allgemein Jubiläum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4347436"/>
            <a:ext cx="8058150" cy="123779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Subheadline, maximal zweizeilig</a:t>
            </a:r>
            <a:endParaRPr lang="de-DE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fld id="{B2D7B1D4-83EC-E849-9E1E-FA95C57C71C1}" type="datetime1">
              <a:rPr lang="de-DE" smtClean="0"/>
              <a:t>10.07.2019</a:t>
            </a:fld>
            <a:endParaRPr lang="de-DE" dirty="0"/>
          </a:p>
        </p:txBody>
      </p:sp>
      <p:pic>
        <p:nvPicPr>
          <p:cNvPr id="10" name="Bild 9" descr="LANUV_PowerPoint_Key Visua_Allgemein_Tite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616"/>
            <a:ext cx="9144000" cy="92659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46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" b="521"/>
          <a:stretch/>
        </p:blipFill>
        <p:spPr>
          <a:xfrm>
            <a:off x="0" y="1222375"/>
            <a:ext cx="9144000" cy="2171700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3760716"/>
            <a:ext cx="8058150" cy="5867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lang="de-DE" sz="3400" b="1" i="0" dirty="0" smtClean="0">
                <a:latin typeface="Arial"/>
                <a:cs typeface="Arial"/>
              </a:defRPr>
            </a:lvl1pPr>
            <a:lvl2pPr marL="457200" indent="0">
              <a:buNone/>
              <a:defRPr b="0" i="0" spc="0" baseline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de-DE" dirty="0" smtClean="0"/>
              <a:t>Titel Allgemein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5" y="4347436"/>
            <a:ext cx="8058150" cy="123779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Subheadline, maximal zweizeilig</a:t>
            </a:r>
            <a:endParaRPr lang="de-DE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fld id="{B2D7B1D4-83EC-E849-9E1E-FA95C57C71C1}" type="datetime1">
              <a:rPr lang="de-DE" smtClean="0"/>
              <a:t>10.07.2019</a:t>
            </a:fld>
            <a:endParaRPr lang="de-DE" dirty="0"/>
          </a:p>
        </p:txBody>
      </p:sp>
      <p:pic>
        <p:nvPicPr>
          <p:cNvPr id="10" name="Bild 9" descr="LANUV_PowerPoint_Key Visua_Allgemein_Tite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616"/>
            <a:ext cx="9144000" cy="926592"/>
          </a:xfrm>
          <a:prstGeom prst="rect">
            <a:avLst/>
          </a:prstGeom>
        </p:spPr>
      </p:pic>
      <p:pic>
        <p:nvPicPr>
          <p:cNvPr id="9" name="Bild 4" descr="LANUV_PowerPoint_Logoleiste_n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55595FDE-CEDF-4B40-93E3-73D3D626CFE8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4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6575" y="3703015"/>
            <a:ext cx="8059738" cy="1007195"/>
          </a:xfrm>
          <a:prstGeom prst="rect">
            <a:avLst/>
          </a:prstGeom>
        </p:spPr>
        <p:txBody>
          <a:bodyPr vert="horz" lIns="0" tIns="0" rIns="0" bIns="0" numCol="1" spcCol="360000"/>
          <a:lstStyle>
            <a:lvl1pPr marL="342900" indent="-342900">
              <a:buClr>
                <a:schemeClr val="tx2"/>
              </a:buClr>
              <a:buSzPct val="100000"/>
              <a:buFont typeface="Lucida Grande"/>
              <a:buChar char="■"/>
              <a:defRPr sz="2000" baseline="0"/>
            </a:lvl1pPr>
          </a:lstStyle>
          <a:p>
            <a:pPr lvl="0"/>
            <a:r>
              <a:rPr lang="de-DE" dirty="0" smtClean="0"/>
              <a:t>Bullet 1</a:t>
            </a:r>
          </a:p>
          <a:p>
            <a:pPr lvl="1"/>
            <a:r>
              <a:rPr lang="de-DE" dirty="0" smtClean="0"/>
              <a:t>Bullet 2 Ebene</a:t>
            </a:r>
          </a:p>
          <a:p>
            <a:pPr lvl="2"/>
            <a:r>
              <a:rPr lang="de-DE" dirty="0" smtClean="0"/>
              <a:t>Bullet 3 Ebene</a:t>
            </a:r>
          </a:p>
          <a:p>
            <a:pPr lvl="0"/>
            <a:endParaRPr lang="de-DE" dirty="0" smtClean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1"/>
            <a:ext cx="8059738" cy="1873316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14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Bullet Points (2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55595FDE-CEDF-4B40-93E3-73D3D626CFE8}" type="datetime1">
              <a:rPr lang="de-DE" smtClean="0"/>
              <a:pPr/>
              <a:t>10.07.2019</a:t>
            </a:fld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4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0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6575" y="3703015"/>
            <a:ext cx="8059738" cy="1007195"/>
          </a:xfrm>
          <a:prstGeom prst="rect">
            <a:avLst/>
          </a:prstGeom>
        </p:spPr>
        <p:txBody>
          <a:bodyPr vert="horz" lIns="0" tIns="0" rIns="0" bIns="0" numCol="2" spcCol="360000"/>
          <a:lstStyle>
            <a:lvl1pPr marL="342900" indent="-342900">
              <a:buClr>
                <a:schemeClr val="tx2"/>
              </a:buClr>
              <a:buSzPct val="100000"/>
              <a:buFont typeface="Lucida Grande"/>
              <a:buChar char="■"/>
              <a:defRPr sz="2000" baseline="0"/>
            </a:lvl1pPr>
          </a:lstStyle>
          <a:p>
            <a:pPr lvl="0"/>
            <a:r>
              <a:rPr lang="de-DE" dirty="0" smtClean="0"/>
              <a:t>Bullet 1</a:t>
            </a:r>
          </a:p>
          <a:p>
            <a:pPr lvl="1"/>
            <a:r>
              <a:rPr lang="de-DE" dirty="0" smtClean="0"/>
              <a:t>Bullet 2 Ebene</a:t>
            </a:r>
          </a:p>
          <a:p>
            <a:pPr lvl="2"/>
            <a:r>
              <a:rPr lang="de-DE" dirty="0" smtClean="0"/>
              <a:t>Bullet 3 Ebene</a:t>
            </a:r>
          </a:p>
          <a:p>
            <a:pPr lvl="0"/>
            <a:endParaRPr lang="de-DE" dirty="0" smtClean="0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1"/>
            <a:ext cx="8059738" cy="1873316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02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Bild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1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557470" y="1578581"/>
            <a:ext cx="5038843" cy="21000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000" spc="3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57470" y="3979819"/>
            <a:ext cx="5038842" cy="165580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2000" indent="-342000">
              <a:buClr>
                <a:schemeClr val="tx2"/>
              </a:buClr>
              <a:buSzPct val="100000"/>
              <a:buFont typeface="Lucida Grande"/>
              <a:buChar char="■"/>
              <a:defRPr sz="2000" baseline="0"/>
            </a:lvl1pPr>
          </a:lstStyle>
          <a:p>
            <a:pPr lvl="0"/>
            <a:r>
              <a:rPr lang="de-DE" dirty="0" smtClean="0"/>
              <a:t>Bullet 1</a:t>
            </a:r>
          </a:p>
          <a:p>
            <a:pPr lvl="1"/>
            <a:r>
              <a:rPr lang="de-DE" dirty="0" smtClean="0"/>
              <a:t>Bullet 2 Ebene</a:t>
            </a:r>
          </a:p>
          <a:p>
            <a:pPr lvl="2"/>
            <a:r>
              <a:rPr lang="de-DE" dirty="0" smtClean="0"/>
              <a:t>Bullet 3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6576" y="1578581"/>
            <a:ext cx="2499891" cy="2498933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5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2015643F-A595-194B-884A-494D99128A7A}" type="datetime1">
              <a:rPr lang="de-DE" smtClean="0"/>
              <a:pPr/>
              <a:t>10.07.2019</a:t>
            </a:fld>
            <a:endParaRPr lang="de-DE" dirty="0"/>
          </a:p>
        </p:txBody>
      </p:sp>
      <p:sp>
        <p:nvSpPr>
          <p:cNvPr id="21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798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Zwischen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3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6575" y="3899667"/>
            <a:ext cx="8059738" cy="173437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2000" indent="-342000">
              <a:buClr>
                <a:schemeClr val="tx2"/>
              </a:buClr>
              <a:buSzPct val="100000"/>
              <a:buFont typeface="Lucida Grande"/>
              <a:buChar char="■"/>
              <a:defRPr sz="2000" baseline="0"/>
            </a:lvl1pPr>
          </a:lstStyle>
          <a:p>
            <a:pPr lvl="0"/>
            <a:r>
              <a:rPr lang="de-DE" dirty="0" smtClean="0"/>
              <a:t>Bullet Point1</a:t>
            </a:r>
          </a:p>
          <a:p>
            <a:pPr lvl="1"/>
            <a:r>
              <a:rPr lang="de-DE" dirty="0" smtClean="0"/>
              <a:t>Bullet Point2</a:t>
            </a:r>
          </a:p>
          <a:p>
            <a:pPr lvl="2"/>
            <a:r>
              <a:rPr lang="de-DE" dirty="0" smtClean="0"/>
              <a:t>Bullet Point3</a:t>
            </a:r>
          </a:p>
          <a:p>
            <a:pPr lvl="3"/>
            <a:r>
              <a:rPr lang="de-DE" dirty="0" smtClean="0"/>
              <a:t>Bullet Point4</a:t>
            </a:r>
          </a:p>
          <a:p>
            <a:pPr lvl="4"/>
            <a:r>
              <a:rPr lang="de-DE" dirty="0" smtClean="0"/>
              <a:t>Bullet Point5</a:t>
            </a:r>
            <a:endParaRPr lang="de-DE" dirty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CC45D35D-E9D8-4042-8DA1-DB85166C9B3E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20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1"/>
            <a:ext cx="8059738" cy="1482535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6575" y="3321637"/>
            <a:ext cx="8059738" cy="57803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30">
                <a:solidFill>
                  <a:srgbClr val="9D9D9D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Zwischenüberschrift</a:t>
            </a:r>
            <a:endParaRPr lang="de-DE" dirty="0"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0188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,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 25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9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1" y="3443756"/>
            <a:ext cx="3849857" cy="21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08000" tIns="108000" bIns="108000"/>
          <a:lstStyle>
            <a:lvl1pPr marL="0" indent="0">
              <a:buNone/>
              <a:defRPr sz="2000"/>
            </a:lvl1pPr>
          </a:lstStyle>
          <a:p>
            <a:pPr lvl="0"/>
            <a:r>
              <a:rPr lang="de-DE" dirty="0" err="1" smtClean="0"/>
              <a:t>Textbox</a:t>
            </a:r>
            <a:endParaRPr lang="de-DE" dirty="0" smtClean="0"/>
          </a:p>
          <a:p>
            <a:pPr lvl="0"/>
            <a:r>
              <a:rPr lang="de-DE" dirty="0" smtClean="0"/>
              <a:t>Blindtext</a:t>
            </a:r>
          </a:p>
          <a:p>
            <a:pPr lvl="0"/>
            <a:r>
              <a:rPr lang="de-DE" dirty="0" smtClean="0"/>
              <a:t>Blindtext</a:t>
            </a:r>
          </a:p>
          <a:p>
            <a:pPr lvl="0"/>
            <a:r>
              <a:rPr lang="de-DE" dirty="0" smtClean="0"/>
              <a:t>Blindtext</a:t>
            </a:r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754147" y="3443756"/>
            <a:ext cx="3842167" cy="21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08000" tIns="108000" bIns="108000"/>
          <a:lstStyle>
            <a:lvl1pPr marL="0" indent="0">
              <a:buNone/>
              <a:defRPr sz="2000"/>
            </a:lvl1pPr>
          </a:lstStyle>
          <a:p>
            <a:pPr lvl="0"/>
            <a:r>
              <a:rPr lang="de-DE" dirty="0" err="1" smtClean="0"/>
              <a:t>Textbox</a:t>
            </a:r>
            <a:endParaRPr lang="de-DE" dirty="0" smtClean="0"/>
          </a:p>
          <a:p>
            <a:pPr lvl="0"/>
            <a:r>
              <a:rPr lang="de-DE" dirty="0" smtClean="0"/>
              <a:t>Blindtext</a:t>
            </a:r>
          </a:p>
          <a:p>
            <a:pPr lvl="0"/>
            <a:r>
              <a:rPr lang="de-DE" dirty="0" smtClean="0"/>
              <a:t>Blindtext</a:t>
            </a:r>
          </a:p>
          <a:p>
            <a:pPr lvl="0"/>
            <a:r>
              <a:rPr lang="de-DE" dirty="0" smtClean="0"/>
              <a:t>Blindtext</a:t>
            </a:r>
            <a:endParaRPr lang="de-DE" dirty="0"/>
          </a:p>
        </p:txBody>
      </p:sp>
      <p:sp>
        <p:nvSpPr>
          <p:cNvPr id="27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838A79C4-7AE0-1543-8A53-D4C51FA7DC9B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28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2"/>
            <a:ext cx="8059738" cy="149881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872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, Textboxen,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 25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9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1" y="3443756"/>
            <a:ext cx="3849857" cy="21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08000" tIns="108000" bIns="108000"/>
          <a:lstStyle>
            <a:lvl1pPr marL="342900" indent="-342900">
              <a:buClr>
                <a:schemeClr val="accent1"/>
              </a:buClr>
              <a:buFont typeface="Lucida Grande"/>
              <a:buChar char="■"/>
              <a:defRPr sz="2000" baseline="0"/>
            </a:lvl1pPr>
          </a:lstStyle>
          <a:p>
            <a:pPr lvl="0"/>
            <a:r>
              <a:rPr lang="de-DE" dirty="0" smtClean="0"/>
              <a:t>Bullet Point1</a:t>
            </a:r>
          </a:p>
          <a:p>
            <a:pPr lvl="0"/>
            <a:r>
              <a:rPr lang="de-DE" dirty="0" smtClean="0"/>
              <a:t>Bullet Point2</a:t>
            </a:r>
          </a:p>
          <a:p>
            <a:pPr lvl="0"/>
            <a:r>
              <a:rPr lang="de-DE" dirty="0" smtClean="0"/>
              <a:t>Bullet Point3</a:t>
            </a:r>
          </a:p>
          <a:p>
            <a:pPr lvl="0"/>
            <a:r>
              <a:rPr lang="de-DE" dirty="0" smtClean="0"/>
              <a:t>Bullet Point4</a:t>
            </a:r>
          </a:p>
          <a:p>
            <a:pPr lvl="0"/>
            <a:r>
              <a:rPr lang="de-DE" dirty="0" smtClean="0"/>
              <a:t>Bullet Point5</a:t>
            </a:r>
            <a:endParaRPr lang="de-DE" dirty="0"/>
          </a:p>
        </p:txBody>
      </p:sp>
      <p:sp>
        <p:nvSpPr>
          <p:cNvPr id="27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838A79C4-7AE0-1543-8A53-D4C51FA7DC9B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28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2"/>
            <a:ext cx="8059738" cy="149881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746457" y="3443756"/>
            <a:ext cx="3849857" cy="21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08000" tIns="108000" bIns="108000"/>
          <a:lstStyle>
            <a:lvl1pPr marL="342900" indent="-342900">
              <a:buClr>
                <a:schemeClr val="accent1"/>
              </a:buClr>
              <a:buFont typeface="Lucida Grande"/>
              <a:buChar char="■"/>
              <a:defRPr sz="2000"/>
            </a:lvl1pPr>
          </a:lstStyle>
          <a:p>
            <a:pPr lvl="0"/>
            <a:r>
              <a:rPr lang="de-DE" dirty="0" smtClean="0"/>
              <a:t>Bullet Point1</a:t>
            </a:r>
          </a:p>
          <a:p>
            <a:pPr lvl="0"/>
            <a:r>
              <a:rPr lang="de-DE" dirty="0" smtClean="0"/>
              <a:t>Bullet Point2</a:t>
            </a:r>
          </a:p>
          <a:p>
            <a:pPr lvl="0"/>
            <a:r>
              <a:rPr lang="de-DE" dirty="0" smtClean="0"/>
              <a:t>Bullet Point3</a:t>
            </a:r>
          </a:p>
          <a:p>
            <a:pPr lvl="0"/>
            <a:r>
              <a:rPr lang="de-DE" dirty="0" smtClean="0"/>
              <a:t>Bullet Point4</a:t>
            </a:r>
          </a:p>
          <a:p>
            <a:pPr lvl="0"/>
            <a:r>
              <a:rPr lang="de-DE" dirty="0" smtClean="0"/>
              <a:t>Bullet Point5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1258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, Textbox, Bullet Points (2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 25" descr="LANUV_PowerPoint_Key Visual_Allgeme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172200"/>
            <a:ext cx="9144000" cy="685800"/>
          </a:xfrm>
          <a:prstGeom prst="rect">
            <a:avLst/>
          </a:prstGeom>
        </p:spPr>
      </p:pic>
      <p:sp>
        <p:nvSpPr>
          <p:cNvPr id="19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1" y="3443756"/>
            <a:ext cx="8050213" cy="2191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108000" tIns="108000" bIns="108000" numCol="2" spcCol="360000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 sz="2000" baseline="0"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Point7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Point8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Lucida Grande"/>
              <a:buChar char="■"/>
              <a:tabLst/>
              <a:defRPr/>
            </a:pPr>
            <a:r>
              <a:rPr lang="de-DE" dirty="0" smtClean="0"/>
              <a:t>Bullet Point9</a:t>
            </a:r>
          </a:p>
          <a:p>
            <a:pPr lvl="0"/>
            <a:endParaRPr lang="de-DE" dirty="0"/>
          </a:p>
        </p:txBody>
      </p:sp>
      <p:sp>
        <p:nvSpPr>
          <p:cNvPr id="27" name="Datumsplatzhalter 3"/>
          <p:cNvSpPr>
            <a:spLocks noGrp="1"/>
          </p:cNvSpPr>
          <p:nvPr>
            <p:ph type="dt" sz="half" idx="10"/>
          </p:nvPr>
        </p:nvSpPr>
        <p:spPr>
          <a:xfrm>
            <a:off x="546751" y="6358329"/>
            <a:ext cx="2133600" cy="18725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r>
              <a:rPr lang="de-DE" dirty="0" smtClean="0"/>
              <a:t>LANUV </a:t>
            </a:r>
            <a:fld id="{838A79C4-7AE0-1543-8A53-D4C51FA7DC9B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28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8605838" y="6358329"/>
            <a:ext cx="538162" cy="187251"/>
          </a:xfrm>
          <a:prstGeom prst="rect">
            <a:avLst/>
          </a:prstGeom>
        </p:spPr>
        <p:txBody>
          <a:bodyPr tIns="108000" bIns="0" anchor="b" anchorCtr="1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9F2DFB4-3A6B-0D40-BE1C-30F02DD1295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76" y="1578582"/>
            <a:ext cx="8059738" cy="149881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spc="3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. Maecenas </a:t>
            </a:r>
            <a:r>
              <a:rPr lang="de-DE" dirty="0" err="1" smtClean="0"/>
              <a:t>porttitor</a:t>
            </a:r>
            <a:r>
              <a:rPr lang="de-DE" dirty="0" smtClean="0"/>
              <a:t> </a:t>
            </a:r>
            <a:r>
              <a:rPr lang="de-DE" dirty="0" err="1" smtClean="0"/>
              <a:t>congue</a:t>
            </a:r>
            <a:r>
              <a:rPr lang="de-DE" dirty="0" smtClean="0"/>
              <a:t> </a:t>
            </a:r>
            <a:r>
              <a:rPr lang="de-DE" dirty="0" err="1" smtClean="0"/>
              <a:t>massa</a:t>
            </a:r>
            <a:r>
              <a:rPr lang="de-DE" dirty="0" smtClean="0"/>
              <a:t>. </a:t>
            </a:r>
            <a:r>
              <a:rPr lang="de-DE" dirty="0" err="1" smtClean="0"/>
              <a:t>Fusce</a:t>
            </a:r>
            <a:r>
              <a:rPr lang="de-DE" dirty="0" smtClean="0"/>
              <a:t> </a:t>
            </a:r>
            <a:r>
              <a:rPr lang="de-DE" dirty="0" err="1" smtClean="0"/>
              <a:t>posuere</a:t>
            </a:r>
            <a:r>
              <a:rPr lang="de-DE" dirty="0" smtClean="0"/>
              <a:t>, magna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pulvinar</a:t>
            </a:r>
            <a:r>
              <a:rPr lang="de-DE" dirty="0" smtClean="0"/>
              <a:t> </a:t>
            </a:r>
            <a:r>
              <a:rPr lang="de-DE" dirty="0" err="1" smtClean="0"/>
              <a:t>ultricies</a:t>
            </a:r>
            <a:r>
              <a:rPr lang="de-DE" dirty="0" smtClean="0"/>
              <a:t>, </a:t>
            </a:r>
            <a:r>
              <a:rPr lang="de-DE" dirty="0" err="1" smtClean="0"/>
              <a:t>purus</a:t>
            </a:r>
            <a:r>
              <a:rPr lang="de-DE" dirty="0" smtClean="0"/>
              <a:t> </a:t>
            </a:r>
            <a:r>
              <a:rPr lang="de-DE" dirty="0" err="1" smtClean="0"/>
              <a:t>lectus</a:t>
            </a:r>
            <a:r>
              <a:rPr lang="de-DE" dirty="0" smtClean="0"/>
              <a:t> </a:t>
            </a:r>
            <a:r>
              <a:rPr lang="de-DE" dirty="0" err="1" smtClean="0"/>
              <a:t>malesuada</a:t>
            </a:r>
            <a:r>
              <a:rPr lang="de-DE" dirty="0" smtClean="0"/>
              <a:t> </a:t>
            </a:r>
            <a:r>
              <a:rPr lang="de-DE" dirty="0" err="1" smtClean="0"/>
              <a:t>libero</a:t>
            </a:r>
            <a:r>
              <a:rPr lang="de-DE" dirty="0" smtClean="0"/>
              <a:t>,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 commodo magna </a:t>
            </a:r>
            <a:r>
              <a:rPr lang="de-DE" dirty="0" err="1" smtClean="0"/>
              <a:t>eros</a:t>
            </a:r>
            <a:r>
              <a:rPr lang="de-DE" dirty="0" smtClean="0"/>
              <a:t> </a:t>
            </a:r>
            <a:r>
              <a:rPr lang="de-DE" dirty="0" err="1" smtClean="0"/>
              <a:t>quis</a:t>
            </a:r>
            <a:r>
              <a:rPr lang="de-DE" dirty="0" smtClean="0"/>
              <a:t> </a:t>
            </a:r>
            <a:r>
              <a:rPr lang="de-DE" dirty="0" err="1" smtClean="0"/>
              <a:t>urna</a:t>
            </a:r>
            <a:r>
              <a:rPr lang="de-DE" dirty="0" smtClean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536576" y="538163"/>
            <a:ext cx="8059738" cy="504759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indent="0">
              <a:buNone/>
              <a:defRPr lang="de-DE" sz="3000" b="1" i="0" u="sng" strike="noStrike" spc="10" baseline="0" smtClean="0">
                <a:solidFill>
                  <a:schemeClr val="tx1"/>
                </a:solidFill>
                <a:uFill>
                  <a:solidFill>
                    <a:schemeClr val="tx2"/>
                  </a:solidFill>
                </a:uFill>
                <a:latin typeface="Arial"/>
                <a:cs typeface="Arial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053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3"/>
          <p:cNvSpPr>
            <a:spLocks noGrp="1"/>
          </p:cNvSpPr>
          <p:nvPr>
            <p:ph type="dt" sz="half" idx="2"/>
          </p:nvPr>
        </p:nvSpPr>
        <p:spPr>
          <a:xfrm>
            <a:off x="546751" y="6315646"/>
            <a:ext cx="2133600" cy="22993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000" b="0" i="0">
                <a:solidFill>
                  <a:schemeClr val="tx1"/>
                </a:solidFill>
                <a:latin typeface="+mn-lt"/>
                <a:cs typeface="Arial Hebrew"/>
              </a:defRPr>
            </a:lvl1pPr>
          </a:lstStyle>
          <a:p>
            <a:fld id="{544CFFB7-1DD9-6F47-9239-2BB885C7120A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160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3" r:id="rId3"/>
    <p:sldLayoutId id="2147483650" r:id="rId4"/>
    <p:sldLayoutId id="2147483651" r:id="rId5"/>
    <p:sldLayoutId id="2147483660" r:id="rId6"/>
    <p:sldLayoutId id="2147483653" r:id="rId7"/>
    <p:sldLayoutId id="2147483671" r:id="rId8"/>
    <p:sldLayoutId id="2147483672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7" r:id="rId20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Lucida Grande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457200" rtl="0" eaLnBrk="1" latinLnBrk="0" hangingPunct="1">
        <a:spcBef>
          <a:spcPct val="20000"/>
        </a:spcBef>
        <a:buClr>
          <a:schemeClr val="tx2"/>
        </a:buClr>
        <a:buFont typeface="Lucida Grande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4738" indent="-358775" algn="l" defTabSz="457200" rtl="0" eaLnBrk="1" latinLnBrk="0" hangingPunct="1">
        <a:spcBef>
          <a:spcPct val="20000"/>
        </a:spcBef>
        <a:buClr>
          <a:schemeClr val="tx2"/>
        </a:buClr>
        <a:buFont typeface="Lucida Grande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513" indent="-358775" algn="l" defTabSz="457200" rtl="0" eaLnBrk="1" latinLnBrk="0" hangingPunct="1">
        <a:spcBef>
          <a:spcPct val="20000"/>
        </a:spcBef>
        <a:buClr>
          <a:schemeClr val="tx2"/>
        </a:buClr>
        <a:buFont typeface="Lucida Grande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357188" algn="l" defTabSz="457200" rtl="0" eaLnBrk="1" latinLnBrk="0" hangingPunct="1">
        <a:spcBef>
          <a:spcPct val="20000"/>
        </a:spcBef>
        <a:buClr>
          <a:schemeClr val="tx2"/>
        </a:buClr>
        <a:buFont typeface="Lucida Grande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B1D4-83EC-E849-9E1E-FA95C57C71C1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endParaRPr lang="de-DE" sz="3600" dirty="0" smtClean="0">
              <a:solidFill>
                <a:srgbClr val="FF0000"/>
              </a:solidFill>
            </a:endParaRPr>
          </a:p>
          <a:p>
            <a:pPr algn="ctr"/>
            <a:r>
              <a:rPr lang="de-DE" sz="3600" dirty="0" smtClean="0">
                <a:solidFill>
                  <a:srgbClr val="FF0000"/>
                </a:solidFill>
              </a:rPr>
              <a:t>Informationssystem</a:t>
            </a:r>
            <a:endParaRPr lang="de-DE" sz="3600" dirty="0">
              <a:solidFill>
                <a:srgbClr val="FF0000"/>
              </a:solidFill>
            </a:endParaRPr>
          </a:p>
          <a:p>
            <a:pPr algn="ctr"/>
            <a:r>
              <a:rPr lang="de-DE" sz="3600" dirty="0">
                <a:solidFill>
                  <a:srgbClr val="FF0000"/>
                </a:solidFill>
              </a:rPr>
              <a:t>Gefährliche Stoffe IGS</a:t>
            </a:r>
          </a:p>
        </p:txBody>
      </p:sp>
    </p:spTree>
    <p:extLst>
      <p:ext uri="{BB962C8B-B14F-4D97-AF65-F5344CB8AC3E}">
        <p14:creationId xmlns:p14="http://schemas.microsoft.com/office/powerpoint/2010/main" val="34620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Aluminiumsalze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5" y="1078554"/>
            <a:ext cx="8843135" cy="401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820137" y="1239672"/>
            <a:ext cx="5617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Lösen  Aluminiumsalze im Deo Alzheimer aus?</a:t>
            </a:r>
          </a:p>
        </p:txBody>
      </p:sp>
      <p:sp>
        <p:nvSpPr>
          <p:cNvPr id="9" name="Pfeil nach oben 8"/>
          <p:cNvSpPr/>
          <p:nvPr/>
        </p:nvSpPr>
        <p:spPr>
          <a:xfrm rot="7454752">
            <a:off x="1451206" y="2124198"/>
            <a:ext cx="484633" cy="9728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159250" y="2172649"/>
            <a:ext cx="6606481" cy="31145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5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58816" y="484224"/>
            <a:ext cx="441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Helianthus </a:t>
            </a:r>
            <a:r>
              <a:rPr lang="de-DE" sz="2400" b="1" dirty="0" err="1" smtClean="0">
                <a:solidFill>
                  <a:srgbClr val="FF0000"/>
                </a:solidFill>
              </a:rPr>
              <a:t>Annuus</a:t>
            </a:r>
            <a:r>
              <a:rPr lang="de-DE" sz="2400" b="1" dirty="0" smtClean="0">
                <a:solidFill>
                  <a:srgbClr val="FF0000"/>
                </a:solidFill>
              </a:rPr>
              <a:t> Extrakt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" y="1100687"/>
            <a:ext cx="9041365" cy="41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oben 6"/>
          <p:cNvSpPr/>
          <p:nvPr/>
        </p:nvSpPr>
        <p:spPr>
          <a:xfrm rot="14714729">
            <a:off x="1382891" y="1186046"/>
            <a:ext cx="522450" cy="9556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>
            <a:off x="468351" y="2021091"/>
            <a:ext cx="50405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1693506" y="5318749"/>
            <a:ext cx="6912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Auf der Creme steht als </a:t>
            </a:r>
            <a:r>
              <a:rPr lang="de-DE" sz="1600" b="1" dirty="0" smtClean="0">
                <a:solidFill>
                  <a:srgbClr val="FF0000"/>
                </a:solidFill>
              </a:rPr>
              <a:t>Inhaltsstoff HELIANTHUS </a:t>
            </a:r>
            <a:r>
              <a:rPr lang="de-DE" sz="1600" b="1" dirty="0">
                <a:solidFill>
                  <a:srgbClr val="FF0000"/>
                </a:solidFill>
              </a:rPr>
              <a:t>ANNUUS WAX.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Ist </a:t>
            </a:r>
            <a:r>
              <a:rPr lang="de-DE" sz="1600" b="1" dirty="0">
                <a:solidFill>
                  <a:srgbClr val="FF0000"/>
                </a:solidFill>
              </a:rPr>
              <a:t>das bedenklich?</a:t>
            </a:r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Genussmittel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" y="1120842"/>
            <a:ext cx="8938728" cy="423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511">
            <a:off x="1615939" y="2186278"/>
            <a:ext cx="3630892" cy="27218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115">
            <a:off x="5100194" y="2111977"/>
            <a:ext cx="2562049" cy="33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Tabak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" y="1082879"/>
            <a:ext cx="9041365" cy="417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269164" y="1411427"/>
            <a:ext cx="2874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Wie viele Zigaretten darf man </a:t>
            </a:r>
            <a:r>
              <a:rPr lang="de-DE" sz="1600" b="1" dirty="0" smtClean="0">
                <a:solidFill>
                  <a:srgbClr val="FF0000"/>
                </a:solidFill>
              </a:rPr>
              <a:t>aus Bulgarien </a:t>
            </a:r>
            <a:r>
              <a:rPr lang="de-DE" sz="1600" b="1" dirty="0">
                <a:solidFill>
                  <a:srgbClr val="FF0000"/>
                </a:solidFill>
              </a:rPr>
              <a:t>im Reisegepäck ausführen?</a:t>
            </a:r>
          </a:p>
        </p:txBody>
      </p:sp>
      <p:sp>
        <p:nvSpPr>
          <p:cNvPr id="10" name="Pfeil nach oben 9"/>
          <p:cNvSpPr/>
          <p:nvPr/>
        </p:nvSpPr>
        <p:spPr>
          <a:xfrm rot="7949359">
            <a:off x="4023676" y="2272706"/>
            <a:ext cx="43384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195736" y="3313129"/>
            <a:ext cx="6768752" cy="13409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Alkohol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" y="1183241"/>
            <a:ext cx="8938727" cy="362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799036" y="2217966"/>
            <a:ext cx="2058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Wann gilt ein Wein 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FF0000"/>
                </a:solidFill>
              </a:rPr>
              <a:t>als </a:t>
            </a:r>
            <a:r>
              <a:rPr lang="de-DE" sz="1600" b="1" dirty="0">
                <a:solidFill>
                  <a:srgbClr val="FF0000"/>
                </a:solidFill>
              </a:rPr>
              <a:t>alkoholfrei?</a:t>
            </a:r>
          </a:p>
        </p:txBody>
      </p:sp>
      <p:sp>
        <p:nvSpPr>
          <p:cNvPr id="8" name="Rechteck 7"/>
          <p:cNvSpPr/>
          <p:nvPr/>
        </p:nvSpPr>
        <p:spPr>
          <a:xfrm>
            <a:off x="2090463" y="1615412"/>
            <a:ext cx="2910746" cy="30219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oben 16"/>
          <p:cNvSpPr/>
          <p:nvPr/>
        </p:nvSpPr>
        <p:spPr>
          <a:xfrm rot="16200000">
            <a:off x="5747222" y="2809343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Arzneimittel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132050"/>
            <a:ext cx="9041365" cy="412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688">
            <a:off x="6114350" y="2284930"/>
            <a:ext cx="2263546" cy="28443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9332">
            <a:off x="3470542" y="2295865"/>
            <a:ext cx="3230504" cy="256291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583">
            <a:off x="1654801" y="3367049"/>
            <a:ext cx="2406553" cy="1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591"/>
            <a:ext cx="9144000" cy="41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Paracetamol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218099" y="2053777"/>
            <a:ext cx="6645244" cy="35456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102637" y="5183911"/>
            <a:ext cx="7084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Welche Symptome 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FF0000"/>
                </a:solidFill>
              </a:rPr>
              <a:t>zeigen sich bei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einer Überdosierung von </a:t>
            </a:r>
            <a:r>
              <a:rPr lang="de-DE" sz="1600" b="1" dirty="0">
                <a:solidFill>
                  <a:srgbClr val="FF0000"/>
                </a:solidFill>
              </a:rPr>
              <a:t>Paracetamol?</a:t>
            </a:r>
          </a:p>
        </p:txBody>
      </p:sp>
      <p:sp>
        <p:nvSpPr>
          <p:cNvPr id="10" name="Pfeil nach oben 9"/>
          <p:cNvSpPr/>
          <p:nvPr/>
        </p:nvSpPr>
        <p:spPr>
          <a:xfrm rot="2784332">
            <a:off x="2851350" y="2472075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7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Ökosiegel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243240"/>
            <a:ext cx="9082243" cy="420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Users\Golueck\AppData\Local\Microsoft\Windows\Temporary Internet Files\Content.Outlook\ZZZR7WGR\IMG_20151009_135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5487">
            <a:off x="5021523" y="2621697"/>
            <a:ext cx="2739717" cy="20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Golueck\AppData\Local\Microsoft\Windows\Temporary Internet Files\Content.Outlook\ZZZR7WGR\IMG_20151009_135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6264">
            <a:off x="2728283" y="2510139"/>
            <a:ext cx="2999369" cy="24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Cadmium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" y="1309698"/>
            <a:ext cx="8938728" cy="41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270155" y="1513648"/>
            <a:ext cx="3408111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Welche Grenzwerte setzen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Händler Ihren Lieferanten?</a:t>
            </a:r>
          </a:p>
        </p:txBody>
      </p:sp>
      <p:sp>
        <p:nvSpPr>
          <p:cNvPr id="8" name="Pfeil nach oben 7"/>
          <p:cNvSpPr/>
          <p:nvPr/>
        </p:nvSpPr>
        <p:spPr>
          <a:xfrm rot="14340895">
            <a:off x="3289652" y="1211187"/>
            <a:ext cx="484633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195736" y="2159979"/>
            <a:ext cx="6552728" cy="34613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911097" y="484224"/>
            <a:ext cx="408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Chrom (VI)-Verbindungen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196331"/>
            <a:ext cx="8891627" cy="423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681050" y="2951676"/>
            <a:ext cx="32004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Kann ich sicher sein, 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FF0000"/>
                </a:solidFill>
              </a:rPr>
              <a:t>dass </a:t>
            </a:r>
            <a:r>
              <a:rPr lang="de-DE" sz="1600" b="1" dirty="0">
                <a:solidFill>
                  <a:srgbClr val="FF0000"/>
                </a:solidFill>
              </a:rPr>
              <a:t>Kinderschuhe aus </a:t>
            </a:r>
            <a:r>
              <a:rPr lang="de-DE" sz="1600" b="1" dirty="0" smtClean="0">
                <a:solidFill>
                  <a:srgbClr val="FF0000"/>
                </a:solidFill>
              </a:rPr>
              <a:t>Leder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chromfrei </a:t>
            </a:r>
            <a:r>
              <a:rPr lang="de-DE" sz="1600" b="1" dirty="0">
                <a:solidFill>
                  <a:srgbClr val="FF0000"/>
                </a:solidFill>
              </a:rPr>
              <a:t>sind, wenn das 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FF0000"/>
                </a:solidFill>
              </a:rPr>
              <a:t>EU </a:t>
            </a:r>
            <a:r>
              <a:rPr lang="de-DE" sz="1600" b="1" dirty="0">
                <a:solidFill>
                  <a:srgbClr val="FF0000"/>
                </a:solidFill>
              </a:rPr>
              <a:t>Umweltzeichen darauf ist?</a:t>
            </a:r>
          </a:p>
        </p:txBody>
      </p:sp>
      <p:sp>
        <p:nvSpPr>
          <p:cNvPr id="8" name="Rechteck 7"/>
          <p:cNvSpPr/>
          <p:nvPr/>
        </p:nvSpPr>
        <p:spPr>
          <a:xfrm>
            <a:off x="2336318" y="2448303"/>
            <a:ext cx="2932799" cy="17343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oben 8"/>
          <p:cNvSpPr/>
          <p:nvPr/>
        </p:nvSpPr>
        <p:spPr>
          <a:xfrm rot="14340895">
            <a:off x="5754118" y="1615934"/>
            <a:ext cx="484633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7034" y="140348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B050"/>
                </a:solidFill>
                <a:latin typeface="+mj-lt"/>
              </a:rPr>
              <a:t>Verbraucher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59687"/>
            <a:ext cx="2113808" cy="173748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72001" y="341404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+mj-lt"/>
              </a:rPr>
              <a:t>Feuerwehr</a:t>
            </a:r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55576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+mj-lt"/>
              </a:rPr>
              <a:t>Polizei</a:t>
            </a:r>
            <a:endParaRPr lang="de-DE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04148" y="4869160"/>
            <a:ext cx="27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3">
                    <a:lumMod val="65000"/>
                  </a:schemeClr>
                </a:solidFill>
                <a:latin typeface="+mj-lt"/>
              </a:rPr>
              <a:t>Umweltverwaltung</a:t>
            </a:r>
            <a:endParaRPr lang="de-DE" dirty="0">
              <a:solidFill>
                <a:schemeClr val="accent3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87825" y="46531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Katastrophenschutz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904148" y="18448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Gesundheitsämter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948264" y="3140968"/>
            <a:ext cx="12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Schulen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979712" y="332563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Universitäten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115616" y="5022468"/>
            <a:ext cx="1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Museen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340679" y="502330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Stoffinformationen für</a:t>
            </a:r>
            <a:endParaRPr lang="de-DE" sz="24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Giftpflanzen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" y="1156347"/>
            <a:ext cx="9041365" cy="41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76">
            <a:off x="5566921" y="3543463"/>
            <a:ext cx="2144884" cy="1667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 b="-1280"/>
          <a:stretch/>
        </p:blipFill>
        <p:spPr bwMode="auto">
          <a:xfrm rot="5234879">
            <a:off x="3794997" y="2858579"/>
            <a:ext cx="2020404" cy="191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187508">
            <a:off x="2118877" y="2911278"/>
            <a:ext cx="1961194" cy="14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Efeu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346"/>
            <a:ext cx="9041365" cy="41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72593" y="5012127"/>
            <a:ext cx="7574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Wie zeigt sich eine Vergiftung mit einer Efeupflanze?</a:t>
            </a:r>
          </a:p>
        </p:txBody>
      </p:sp>
      <p:sp>
        <p:nvSpPr>
          <p:cNvPr id="8" name="Rechteck 7"/>
          <p:cNvSpPr/>
          <p:nvPr/>
        </p:nvSpPr>
        <p:spPr>
          <a:xfrm>
            <a:off x="2131522" y="1502907"/>
            <a:ext cx="6713714" cy="2009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oben 8"/>
          <p:cNvSpPr/>
          <p:nvPr/>
        </p:nvSpPr>
        <p:spPr>
          <a:xfrm rot="4007448">
            <a:off x="1243148" y="2743218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Giftunfälle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5" y="1153643"/>
            <a:ext cx="8938730" cy="36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028832" y="4998490"/>
            <a:ext cx="5815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Wie verhalte ich mich bei Giftunfällen richtig?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14196" y="1557228"/>
            <a:ext cx="5818699" cy="29242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oben 9"/>
          <p:cNvSpPr/>
          <p:nvPr/>
        </p:nvSpPr>
        <p:spPr>
          <a:xfrm rot="4007448">
            <a:off x="698039" y="2390133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Giftnotrufzentrale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305887"/>
            <a:ext cx="8938776" cy="409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034336" y="5510002"/>
            <a:ext cx="4825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b="1" dirty="0">
                <a:solidFill>
                  <a:srgbClr val="FF0000"/>
                </a:solidFill>
              </a:rPr>
              <a:t>Wo </a:t>
            </a:r>
            <a:r>
              <a:rPr lang="de-DE" sz="1600" b="1" dirty="0" smtClean="0">
                <a:solidFill>
                  <a:srgbClr val="FF0000"/>
                </a:solidFill>
              </a:rPr>
              <a:t>bekomme ich </a:t>
            </a:r>
            <a:r>
              <a:rPr lang="de-DE" sz="1600" b="1" dirty="0">
                <a:solidFill>
                  <a:srgbClr val="FF0000"/>
                </a:solidFill>
              </a:rPr>
              <a:t>schnelle </a:t>
            </a:r>
            <a:r>
              <a:rPr lang="de-DE" sz="1600" b="1" dirty="0" smtClean="0">
                <a:solidFill>
                  <a:srgbClr val="FF0000"/>
                </a:solidFill>
              </a:rPr>
              <a:t>Hilfe?</a:t>
            </a:r>
            <a:endParaRPr lang="de-DE" dirty="0"/>
          </a:p>
        </p:txBody>
      </p:sp>
      <p:sp>
        <p:nvSpPr>
          <p:cNvPr id="9" name="Pfeil nach oben 8"/>
          <p:cNvSpPr/>
          <p:nvPr/>
        </p:nvSpPr>
        <p:spPr>
          <a:xfrm rot="4484722">
            <a:off x="624069" y="2793548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2" y="457612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856777" y="451027"/>
            <a:ext cx="441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Bakterien</a:t>
            </a:r>
            <a:r>
              <a:rPr lang="de-DE" sz="2000" b="1" smtClean="0">
                <a:solidFill>
                  <a:srgbClr val="FF0000"/>
                </a:solidFill>
              </a:rPr>
              <a:t>, </a:t>
            </a:r>
            <a:r>
              <a:rPr lang="de-DE" sz="2000" b="1" smtClean="0">
                <a:solidFill>
                  <a:srgbClr val="FF0000"/>
                </a:solidFill>
              </a:rPr>
              <a:t>Viren</a:t>
            </a:r>
            <a:r>
              <a:rPr lang="de-DE" sz="2000" b="1" dirty="0" smtClean="0">
                <a:solidFill>
                  <a:srgbClr val="FF0000"/>
                </a:solidFill>
              </a:rPr>
              <a:t>, Pilze, Parasite</a:t>
            </a:r>
            <a:r>
              <a:rPr lang="de-DE" sz="2000" b="1" dirty="0">
                <a:solidFill>
                  <a:srgbClr val="FF0000"/>
                </a:solidFill>
              </a:rPr>
              <a:t>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2" y="1263499"/>
            <a:ext cx="8854752" cy="40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989">
            <a:off x="2105487" y="3730707"/>
            <a:ext cx="3133033" cy="20935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938">
            <a:off x="4603671" y="2531266"/>
            <a:ext cx="3222883" cy="20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Tuberkulose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2" y="1263499"/>
            <a:ext cx="8854752" cy="40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2267744" y="1810693"/>
            <a:ext cx="6725056" cy="38736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4340679" y="1409085"/>
            <a:ext cx="3356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Wie lang ist die Inkubationszeit?</a:t>
            </a:r>
          </a:p>
        </p:txBody>
      </p:sp>
      <p:sp>
        <p:nvSpPr>
          <p:cNvPr id="9" name="Pfeil nach oben 8"/>
          <p:cNvSpPr/>
          <p:nvPr/>
        </p:nvSpPr>
        <p:spPr>
          <a:xfrm rot="16200000">
            <a:off x="5171256" y="1543978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05272" y="4560746"/>
            <a:ext cx="2062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Welche Symptome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zeigt man bei einer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Erkrankung an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Tuberkulose?</a:t>
            </a:r>
          </a:p>
        </p:txBody>
      </p:sp>
      <p:sp>
        <p:nvSpPr>
          <p:cNvPr id="11" name="Pfeil nach oben 10"/>
          <p:cNvSpPr/>
          <p:nvPr/>
        </p:nvSpPr>
        <p:spPr>
          <a:xfrm rot="2114696">
            <a:off x="2268497" y="4699578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55953" y="484224"/>
            <a:ext cx="432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Chemikalien in der Schule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" y="1226197"/>
            <a:ext cx="8938728" cy="35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448">
            <a:off x="1986542" y="2833773"/>
            <a:ext cx="3864111" cy="236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630">
            <a:off x="4673260" y="2567531"/>
            <a:ext cx="2880320" cy="23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Pikrinsäure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" y="1257092"/>
            <a:ext cx="8938728" cy="35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2216443" y="1620570"/>
            <a:ext cx="3586828" cy="28156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66529" y="2173328"/>
            <a:ext cx="2842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Darf mit Pikrinsäure im Unterricht gearbeitet werden?</a:t>
            </a:r>
          </a:p>
        </p:txBody>
      </p:sp>
      <p:sp>
        <p:nvSpPr>
          <p:cNvPr id="9" name="Pfeil nach oben 8"/>
          <p:cNvSpPr/>
          <p:nvPr/>
        </p:nvSpPr>
        <p:spPr>
          <a:xfrm rot="16200000">
            <a:off x="6449985" y="1365695"/>
            <a:ext cx="484633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584447" y="5435272"/>
            <a:ext cx="4095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Wie muss Pikrinsäure entsorgt werden?</a:t>
            </a:r>
          </a:p>
        </p:txBody>
      </p:sp>
      <p:sp>
        <p:nvSpPr>
          <p:cNvPr id="11" name="Pfeil nach oben 10"/>
          <p:cNvSpPr/>
          <p:nvPr/>
        </p:nvSpPr>
        <p:spPr>
          <a:xfrm rot="18408326">
            <a:off x="5206029" y="4434091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0" y="1197756"/>
            <a:ext cx="8938728" cy="36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Ereignis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20863201">
            <a:off x="1528043" y="4145727"/>
            <a:ext cx="23923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Chemikalienfund  in Schule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183868">
            <a:off x="3606507" y="3097233"/>
            <a:ext cx="35518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Gefahrgutunfall auf der Autobahn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21142078">
            <a:off x="5737770" y="1681954"/>
            <a:ext cx="27572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Gasaustritt aus Chemieunternehmen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221723" y="4642165"/>
            <a:ext cx="30313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Großbrand auf Schrotthalde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 rot="20345120">
            <a:off x="1502545" y="2653538"/>
            <a:ext cx="15194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Bombenfund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28793" y="484224"/>
            <a:ext cx="396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</a:rPr>
              <a:t>Chemikalienfund in Bonn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291046"/>
            <a:ext cx="8935770" cy="330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833553" y="3861646"/>
            <a:ext cx="4834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Wie gefährlich ist die Chemikalie, die  im Jahr 2015   ungesichert in einer  Gartenlaube gefunden wurde?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77210" y="1647730"/>
            <a:ext cx="6120680" cy="1196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oben 8"/>
          <p:cNvSpPr/>
          <p:nvPr/>
        </p:nvSpPr>
        <p:spPr>
          <a:xfrm rot="17340154">
            <a:off x="6523065" y="2744811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2" y="1010393"/>
            <a:ext cx="8953876" cy="40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403">
            <a:off x="3056926" y="4027122"/>
            <a:ext cx="2620437" cy="1744315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890">
            <a:off x="3673594" y="2260581"/>
            <a:ext cx="2088061" cy="138945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2" y="440404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58" y="2386414"/>
            <a:ext cx="2032940" cy="318275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340679" y="384641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Lebensmittel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Arbeitsschutz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3" y="1222123"/>
            <a:ext cx="8872396" cy="356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36" y="2056918"/>
            <a:ext cx="3734147" cy="28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Arbeitsschutz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11560" y="5229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Welche arbeitsmedizinische Untersuchungen stehen beim Umgang mit Cadmium an?</a:t>
            </a:r>
            <a:endParaRPr lang="de-DE" sz="1600" b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" y="1085850"/>
            <a:ext cx="9041365" cy="364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oben 7"/>
          <p:cNvSpPr/>
          <p:nvPr/>
        </p:nvSpPr>
        <p:spPr>
          <a:xfrm rot="2517694">
            <a:off x="1308222" y="2746423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Lebensmittel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5" y="1157335"/>
            <a:ext cx="9041365" cy="35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" y="496861"/>
            <a:ext cx="908915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51" y="1876709"/>
            <a:ext cx="4797809" cy="319854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682406" y="510328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Fachanwendung für die Feuerwehr</a:t>
            </a:r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" y="1170129"/>
            <a:ext cx="9091617" cy="38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Lebensmittel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" y="496861"/>
            <a:ext cx="908915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154317" y="5268762"/>
            <a:ext cx="6838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Brand</a:t>
            </a:r>
            <a:r>
              <a:rPr lang="de-DE" b="1" dirty="0" smtClean="0">
                <a:solidFill>
                  <a:srgbClr val="FF0000"/>
                </a:solidFill>
              </a:rPr>
              <a:t>: Welche </a:t>
            </a:r>
            <a:r>
              <a:rPr lang="de-DE" b="1" dirty="0">
                <a:solidFill>
                  <a:srgbClr val="FF0000"/>
                </a:solidFill>
              </a:rPr>
              <a:t>Maßnahmen </a:t>
            </a:r>
            <a:r>
              <a:rPr lang="de-DE" b="1" dirty="0" smtClean="0">
                <a:solidFill>
                  <a:srgbClr val="FF0000"/>
                </a:solidFill>
              </a:rPr>
              <a:t>sind </a:t>
            </a:r>
            <a:r>
              <a:rPr lang="de-DE" b="1" dirty="0">
                <a:solidFill>
                  <a:srgbClr val="FF0000"/>
                </a:solidFill>
              </a:rPr>
              <a:t>zu ergreifen?</a:t>
            </a:r>
          </a:p>
        </p:txBody>
      </p:sp>
      <p:sp>
        <p:nvSpPr>
          <p:cNvPr id="9" name="Pfeil nach oben 8"/>
          <p:cNvSpPr/>
          <p:nvPr/>
        </p:nvSpPr>
        <p:spPr>
          <a:xfrm rot="17939709">
            <a:off x="5922839" y="2747609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599423" y="530390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Benzin, Ottokraftstoff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9041365" cy="50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" y="1410163"/>
            <a:ext cx="8926717" cy="355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698">
            <a:off x="2247822" y="2574576"/>
            <a:ext cx="48958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827318" y="587798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Fachanwendung für die </a:t>
            </a:r>
            <a:r>
              <a:rPr lang="de-DE" b="1" dirty="0" smtClean="0">
                <a:solidFill>
                  <a:srgbClr val="FF0000"/>
                </a:solidFill>
              </a:rPr>
              <a:t>Polizei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0" y="1148815"/>
            <a:ext cx="8922998" cy="414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9041365" cy="50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1226716" y="5570072"/>
            <a:ext cx="6559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Gefahrgutunfall: </a:t>
            </a:r>
            <a:r>
              <a:rPr lang="de-DE" sz="1600" b="1" dirty="0" smtClean="0">
                <a:solidFill>
                  <a:srgbClr val="FF0000"/>
                </a:solidFill>
              </a:rPr>
              <a:t>Welches </a:t>
            </a:r>
            <a:r>
              <a:rPr lang="de-DE" sz="1600" b="1" dirty="0">
                <a:solidFill>
                  <a:srgbClr val="FF0000"/>
                </a:solidFill>
              </a:rPr>
              <a:t>Gebiet </a:t>
            </a:r>
            <a:r>
              <a:rPr lang="de-DE" sz="1600" b="1" dirty="0" smtClean="0">
                <a:solidFill>
                  <a:srgbClr val="FF0000"/>
                </a:solidFill>
              </a:rPr>
              <a:t>muss abgesperrt </a:t>
            </a:r>
            <a:r>
              <a:rPr lang="de-DE" sz="1600" b="1" dirty="0">
                <a:solidFill>
                  <a:srgbClr val="FF0000"/>
                </a:solidFill>
              </a:rPr>
              <a:t>werden?</a:t>
            </a:r>
          </a:p>
        </p:txBody>
      </p:sp>
      <p:sp>
        <p:nvSpPr>
          <p:cNvPr id="9" name="Pfeil nach oben 8"/>
          <p:cNvSpPr/>
          <p:nvPr/>
        </p:nvSpPr>
        <p:spPr>
          <a:xfrm rot="14740890">
            <a:off x="6484057" y="2731698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562538" y="52238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Verlinkung zur Ausbreitungsberechnung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 der US National Library </a:t>
            </a:r>
            <a:r>
              <a:rPr lang="de-DE" sz="1600" b="1" dirty="0" err="1">
                <a:solidFill>
                  <a:srgbClr val="FF0000"/>
                </a:solidFill>
              </a:rPr>
              <a:t>of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Medicine</a:t>
            </a:r>
            <a:endParaRPr lang="de-D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1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022739"/>
            <a:ext cx="8845235" cy="402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323136" y="1421755"/>
            <a:ext cx="6624736" cy="37749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oben 8"/>
          <p:cNvSpPr/>
          <p:nvPr/>
        </p:nvSpPr>
        <p:spPr>
          <a:xfrm rot="3587766">
            <a:off x="1627555" y="1959369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44114" y="4484764"/>
            <a:ext cx="1979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Wo liegen die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Warnwerte für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Pommes Frites?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340679" y="466118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Acrylamid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" y="1104250"/>
            <a:ext cx="8938728" cy="410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23934" y="4777733"/>
            <a:ext cx="2752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90600" algn="l"/>
                <a:tab pos="2239963" algn="l"/>
              </a:tabLst>
            </a:pPr>
            <a:r>
              <a:rPr lang="de-DE" sz="1600" b="1" dirty="0">
                <a:solidFill>
                  <a:srgbClr val="FF0000"/>
                </a:solidFill>
              </a:rPr>
              <a:t>Ab </a:t>
            </a:r>
            <a:r>
              <a:rPr lang="de-DE" sz="1600" b="1" dirty="0" smtClean="0">
                <a:solidFill>
                  <a:srgbClr val="FF0000"/>
                </a:solidFill>
              </a:rPr>
              <a:t>welchen</a:t>
            </a:r>
          </a:p>
          <a:p>
            <a:pPr>
              <a:tabLst>
                <a:tab pos="990600" algn="l"/>
                <a:tab pos="2239963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Grenzwerten</a:t>
            </a:r>
          </a:p>
          <a:p>
            <a:pPr>
              <a:tabLst>
                <a:tab pos="990600" algn="l"/>
                <a:tab pos="2239963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ist </a:t>
            </a:r>
            <a:r>
              <a:rPr lang="de-DE" sz="1600" b="1" dirty="0">
                <a:solidFill>
                  <a:srgbClr val="FF0000"/>
                </a:solidFill>
              </a:rPr>
              <a:t>der Verkauf von Hackfleisch untersagt?</a:t>
            </a:r>
          </a:p>
        </p:txBody>
      </p:sp>
      <p:sp>
        <p:nvSpPr>
          <p:cNvPr id="8" name="Pfeil nach oben 7"/>
          <p:cNvSpPr/>
          <p:nvPr/>
        </p:nvSpPr>
        <p:spPr>
          <a:xfrm rot="4153495">
            <a:off x="1552230" y="2666516"/>
            <a:ext cx="487379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339752" y="1539088"/>
            <a:ext cx="6552728" cy="383866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Salmonellen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Glyphosat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3" y="1087938"/>
            <a:ext cx="9002362" cy="420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il nach oben 8"/>
          <p:cNvSpPr/>
          <p:nvPr/>
        </p:nvSpPr>
        <p:spPr>
          <a:xfrm rot="4570786">
            <a:off x="1394088" y="3157193"/>
            <a:ext cx="484633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267744" y="1603867"/>
            <a:ext cx="6725056" cy="3677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779413" y="5553957"/>
            <a:ext cx="4961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b="1" dirty="0">
                <a:solidFill>
                  <a:srgbClr val="FF0000"/>
                </a:solidFill>
              </a:rPr>
              <a:t>Ist die Aufnahme von </a:t>
            </a:r>
            <a:r>
              <a:rPr lang="de-DE" sz="1600" b="1" dirty="0" err="1">
                <a:solidFill>
                  <a:srgbClr val="FF0000"/>
                </a:solidFill>
              </a:rPr>
              <a:t>Glyphosat</a:t>
            </a:r>
            <a:r>
              <a:rPr lang="de-DE" sz="1600" b="1" dirty="0">
                <a:solidFill>
                  <a:srgbClr val="FF0000"/>
                </a:solidFill>
              </a:rPr>
              <a:t> bedenklich?</a:t>
            </a:r>
          </a:p>
        </p:txBody>
      </p:sp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18915" y="484224"/>
            <a:ext cx="377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Lebensmittelzuatzstoffe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7" y="1168934"/>
            <a:ext cx="8815028" cy="40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988">
            <a:off x="3275856" y="2564904"/>
            <a:ext cx="3168352" cy="20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18915" y="484224"/>
            <a:ext cx="377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E200 = Sorbinsäure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7" y="1168934"/>
            <a:ext cx="8815028" cy="40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395458" y="147621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Wo liegen die Grenzwerte für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Lebensmittelzusatzstoffe?</a:t>
            </a:r>
          </a:p>
        </p:txBody>
      </p:sp>
      <p:sp>
        <p:nvSpPr>
          <p:cNvPr id="9" name="Pfeil nach oben 8"/>
          <p:cNvSpPr/>
          <p:nvPr/>
        </p:nvSpPr>
        <p:spPr>
          <a:xfrm rot="13605017">
            <a:off x="3432454" y="1571781"/>
            <a:ext cx="484633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340591" y="2564903"/>
            <a:ext cx="6504645" cy="30564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8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LANUV </a:t>
            </a:r>
            <a:fld id="{BDE45BCF-9E20-6D4A-B25A-DCA3E40C648D}" type="datetime1">
              <a:rPr lang="de-DE" smtClean="0"/>
              <a:t>10.07.2019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F2DFB4-3A6B-0D40-BE1C-30F02DD12951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521886"/>
            <a:ext cx="8938728" cy="4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40679" y="484224"/>
            <a:ext cx="365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Kosmetik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3" y="1119674"/>
            <a:ext cx="8843135" cy="401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Y:\LANUV\Abt7\FB76\FB76.3\A- Golücke-Arens\Go-Vorträge\Go-Fachgespräche\DSC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86" y="2060848"/>
            <a:ext cx="4275415" cy="28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ANUV">
      <a:dk1>
        <a:srgbClr val="3C3C3C"/>
      </a:dk1>
      <a:lt1>
        <a:srgbClr val="DADADA"/>
      </a:lt1>
      <a:dk2>
        <a:srgbClr val="9D9D9D"/>
      </a:dk2>
      <a:lt2>
        <a:srgbClr val="FFFFFF"/>
      </a:lt2>
      <a:accent1>
        <a:srgbClr val="575757"/>
      </a:accent1>
      <a:accent2>
        <a:srgbClr val="E84E0F"/>
      </a:accent2>
      <a:accent3>
        <a:srgbClr val="F39200"/>
      </a:accent3>
      <a:accent4>
        <a:srgbClr val="AFCA0B"/>
      </a:accent4>
      <a:accent5>
        <a:srgbClr val="009FE3"/>
      </a:accent5>
      <a:accent6>
        <a:srgbClr val="003063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407</Words>
  <Application>Microsoft Office PowerPoint</Application>
  <PresentationFormat>Bildschirmpräsentation (4:3)</PresentationFormat>
  <Paragraphs>162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Blank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LANUV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Golueck</dc:creator>
  <cp:lastModifiedBy>Golueck</cp:lastModifiedBy>
  <cp:revision>28</cp:revision>
  <dcterms:created xsi:type="dcterms:W3CDTF">2017-07-31T05:37:59Z</dcterms:created>
  <dcterms:modified xsi:type="dcterms:W3CDTF">2019-07-10T05:58:35Z</dcterms:modified>
</cp:coreProperties>
</file>